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46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1B2A4-0507-4BEC-882C-75BC620FD297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3D86-EBE2-4B01-8D9C-C3768C39D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649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1B2A4-0507-4BEC-882C-75BC620FD297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3D86-EBE2-4B01-8D9C-C3768C39D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811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1B2A4-0507-4BEC-882C-75BC620FD297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3D86-EBE2-4B01-8D9C-C3768C39D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747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1B2A4-0507-4BEC-882C-75BC620FD297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3D86-EBE2-4B01-8D9C-C3768C39D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975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1B2A4-0507-4BEC-882C-75BC620FD297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3D86-EBE2-4B01-8D9C-C3768C39D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63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1B2A4-0507-4BEC-882C-75BC620FD297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3D86-EBE2-4B01-8D9C-C3768C39D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566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1B2A4-0507-4BEC-882C-75BC620FD297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3D86-EBE2-4B01-8D9C-C3768C39D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648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1B2A4-0507-4BEC-882C-75BC620FD297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3D86-EBE2-4B01-8D9C-C3768C39D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452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1B2A4-0507-4BEC-882C-75BC620FD297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3D86-EBE2-4B01-8D9C-C3768C39D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263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1B2A4-0507-4BEC-882C-75BC620FD297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3D86-EBE2-4B01-8D9C-C3768C39D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394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1B2A4-0507-4BEC-882C-75BC620FD297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73D86-EBE2-4B01-8D9C-C3768C39D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133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1B2A4-0507-4BEC-882C-75BC620FD297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73D86-EBE2-4B01-8D9C-C3768C39D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401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Классификация языков </a:t>
            </a:r>
            <a:r>
              <a:rPr lang="ru-RU" b="1" dirty="0" smtClean="0"/>
              <a:t>программирования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927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15597" y="3244334"/>
            <a:ext cx="1112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14e072a4</a:t>
            </a:r>
            <a:endParaRPr lang="ru-RU" dirty="0"/>
          </a:p>
        </p:txBody>
      </p:sp>
      <p:pic>
        <p:nvPicPr>
          <p:cNvPr id="1026" name="Picture 2" descr="D:\Денисова\УММ_2011-2012_2 сем\магистратура_сил_2011\Современные среды и языки программирование\14e072a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64" y="116632"/>
            <a:ext cx="7974669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301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Текстовые </a:t>
            </a:r>
            <a:r>
              <a:rPr lang="ru-RU" b="1" dirty="0"/>
              <a:t>файлов и обработка строк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174422"/>
              </p:ext>
            </p:extLst>
          </p:nvPr>
        </p:nvGraphicFramePr>
        <p:xfrm>
          <a:off x="323528" y="1772816"/>
          <a:ext cx="8496944" cy="47525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8661"/>
                <a:gridCol w="6998283"/>
              </a:tblGrid>
              <a:tr h="9505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Функция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Описание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9505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FileOpen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Открывает текстовый файл для ввода или вывода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9505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LineInput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Читает строку ввода из текстового файла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9505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EOF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Проверяет на достижение конца текстового файла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9505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FileClose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Закрывает текстовый файл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134076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1- Функции работы с файлами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150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274042"/>
          </a:xfrm>
        </p:spPr>
        <p:txBody>
          <a:bodyPr>
            <a:noAutofit/>
          </a:bodyPr>
          <a:lstStyle/>
          <a:p>
            <a:r>
              <a:rPr lang="ru-RU" sz="1800" dirty="0"/>
              <a:t>Таблица 3- Программная реализация основных команд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7275" y="1600200"/>
          <a:ext cx="7909450" cy="45259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54725"/>
                <a:gridCol w="3954725"/>
              </a:tblGrid>
              <a:tr h="241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Чтобы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8309" marR="18309" marT="18309" marB="18309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Сделайте следующее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8309" marR="18309" marT="18309" marB="18309" anchor="ctr"/>
                </a:tc>
              </a:tr>
              <a:tr h="6517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Открыть текстовый файл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8309" marR="18309" marT="18309" marB="18309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Используйте функцию FileOpen. Например: FileOpen(1, OpenFileDialog1.FileName, OpenMode.Input)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8309" marR="18309" marT="18309" marB="18309"/>
                </a:tc>
              </a:tr>
              <a:tr h="4467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Получить строку ввода из текстового файла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8309" marR="18309" marT="18309" marB="18309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Используйте функцию LineInput. Например:</a:t>
                      </a:r>
                      <a:endParaRPr lang="ru-RU" sz="1000">
                        <a:effectLst/>
                      </a:endParaRPr>
                    </a:p>
                    <a:p>
                      <a:r>
                        <a:rPr lang="ru-RU" sz="1300">
                          <a:effectLst/>
                        </a:rPr>
                        <a:t>Dim LineOfText As StringLineOfText = LineInput(1)               </a:t>
                      </a:r>
                      <a:endParaRPr lang="ru-RU" sz="1000">
                        <a:effectLst/>
                        <a:latin typeface="Times New Roman"/>
                      </a:endParaRPr>
                    </a:p>
                  </a:txBody>
                  <a:tcPr marL="18309" marR="18309" marT="18309" marB="18309"/>
                </a:tc>
              </a:tr>
              <a:tr h="8568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Проверить, не достигнут ли конец файла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8309" marR="18309" marT="18309" marB="18309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Используйте функцию EOF. Например:</a:t>
                      </a:r>
                      <a:endParaRPr lang="ru-RU" sz="1000">
                        <a:effectLst/>
                      </a:endParaRPr>
                    </a:p>
                    <a:p>
                      <a:r>
                        <a:rPr lang="ru-RU" sz="1300">
                          <a:effectLst/>
                        </a:rPr>
                        <a:t>Dim LineOfText, AllText As String</a:t>
                      </a:r>
                      <a:r>
                        <a:rPr lang="en-US" sz="1300">
                          <a:effectLst/>
                        </a:rPr>
                        <a:t>Do Until EOF(1)   LineOfText = LineInput(1)   </a:t>
                      </a:r>
                      <a:r>
                        <a:rPr lang="ru-RU" sz="1300">
                          <a:effectLst/>
                        </a:rPr>
                        <a:t>AllText = AllText &amp; LineOfText &amp; _      vbCrLfLoop               </a:t>
                      </a:r>
                      <a:endParaRPr lang="ru-RU" sz="1000">
                        <a:effectLst/>
                        <a:latin typeface="Times New Roman"/>
                      </a:endParaRPr>
                    </a:p>
                  </a:txBody>
                  <a:tcPr marL="18309" marR="18309" marT="18309" marB="18309"/>
                </a:tc>
              </a:tr>
              <a:tr h="4467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Закрыть открытый файл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8309" marR="18309" marT="18309" marB="18309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Используйте функцию FileClose. Например: FileClose(1)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8309" marR="18309" marT="18309" marB="18309"/>
                </a:tc>
              </a:tr>
              <a:tr h="18821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Отобразить текстовый файл на экране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8309" marR="18309" marT="18309" marB="18309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Используйте функцию </a:t>
                      </a:r>
                      <a:r>
                        <a:rPr lang="ru-RU" sz="1300" dirty="0" err="1">
                          <a:effectLst/>
                        </a:rPr>
                        <a:t>LineInput</a:t>
                      </a:r>
                      <a:r>
                        <a:rPr lang="ru-RU" sz="1300" dirty="0">
                          <a:effectLst/>
                        </a:rPr>
                        <a:t> для копирования текста из открытого файла в строковую переменную, а затем присвойте эту строковую переменную объекту текстового поля. Например</a:t>
                      </a:r>
                      <a:r>
                        <a:rPr lang="en-US" sz="1300" dirty="0">
                          <a:effectLst/>
                        </a:rPr>
                        <a:t>:</a:t>
                      </a:r>
                      <a:endParaRPr lang="ru-RU" sz="1000" dirty="0">
                        <a:effectLst/>
                      </a:endParaRPr>
                    </a:p>
                    <a:p>
                      <a:r>
                        <a:rPr lang="en-US" sz="1300" dirty="0">
                          <a:effectLst/>
                        </a:rPr>
                        <a:t>Dim </a:t>
                      </a:r>
                      <a:r>
                        <a:rPr lang="en-US" sz="1300" dirty="0" err="1">
                          <a:effectLst/>
                        </a:rPr>
                        <a:t>AllText</a:t>
                      </a:r>
                      <a:r>
                        <a:rPr lang="en-US" sz="1300" dirty="0">
                          <a:effectLst/>
                        </a:rPr>
                        <a:t>, </a:t>
                      </a:r>
                      <a:r>
                        <a:rPr lang="en-US" sz="1300" dirty="0" err="1">
                          <a:effectLst/>
                        </a:rPr>
                        <a:t>LineOfText</a:t>
                      </a:r>
                      <a:r>
                        <a:rPr lang="en-US" sz="1300" dirty="0">
                          <a:effectLst/>
                        </a:rPr>
                        <a:t> As </a:t>
                      </a:r>
                      <a:r>
                        <a:rPr lang="en-US" sz="1300" dirty="0" err="1">
                          <a:effectLst/>
                        </a:rPr>
                        <a:t>StringDo</a:t>
                      </a:r>
                      <a:r>
                        <a:rPr lang="en-US" sz="1300" dirty="0">
                          <a:effectLst/>
                        </a:rPr>
                        <a:t> Until EOF(1) 		'</a:t>
                      </a:r>
                      <a:r>
                        <a:rPr lang="ru-RU" sz="1300" dirty="0">
                          <a:effectLst/>
                        </a:rPr>
                        <a:t>читаем строки из файла</a:t>
                      </a:r>
                      <a:r>
                        <a:rPr lang="en-US" sz="1300" dirty="0">
                          <a:effectLst/>
                        </a:rPr>
                        <a:t>   </a:t>
                      </a:r>
                      <a:r>
                        <a:rPr lang="en-US" sz="1300" dirty="0" err="1">
                          <a:effectLst/>
                        </a:rPr>
                        <a:t>LineOfText</a:t>
                      </a:r>
                      <a:r>
                        <a:rPr lang="en-US" sz="1300" dirty="0">
                          <a:effectLst/>
                        </a:rPr>
                        <a:t> = </a:t>
                      </a:r>
                      <a:r>
                        <a:rPr lang="en-US" sz="1300" dirty="0" err="1">
                          <a:effectLst/>
                        </a:rPr>
                        <a:t>LineInput</a:t>
                      </a:r>
                      <a:r>
                        <a:rPr lang="en-US" sz="1300" dirty="0">
                          <a:effectLst/>
                        </a:rPr>
                        <a:t>(1)   </a:t>
                      </a:r>
                      <a:r>
                        <a:rPr lang="en-US" sz="1300" dirty="0" err="1">
                          <a:effectLst/>
                        </a:rPr>
                        <a:t>AllText</a:t>
                      </a:r>
                      <a:r>
                        <a:rPr lang="en-US" sz="1300" dirty="0">
                          <a:effectLst/>
                        </a:rPr>
                        <a:t> = </a:t>
                      </a:r>
                      <a:r>
                        <a:rPr lang="en-US" sz="1300" dirty="0" err="1">
                          <a:effectLst/>
                        </a:rPr>
                        <a:t>AllText</a:t>
                      </a:r>
                      <a:r>
                        <a:rPr lang="en-US" sz="1300" dirty="0">
                          <a:effectLst/>
                        </a:rPr>
                        <a:t> &amp; </a:t>
                      </a:r>
                      <a:r>
                        <a:rPr lang="en-US" sz="1300" dirty="0" err="1">
                          <a:effectLst/>
                        </a:rPr>
                        <a:t>LineOfText</a:t>
                      </a:r>
                      <a:r>
                        <a:rPr lang="en-US" sz="1300" dirty="0">
                          <a:effectLst/>
                        </a:rPr>
                        <a:t> &amp; _      </a:t>
                      </a:r>
                      <a:r>
                        <a:rPr lang="en-US" sz="1300" dirty="0" err="1">
                          <a:effectLst/>
                        </a:rPr>
                        <a:t>vbCrLfLooptxtNote.Text</a:t>
                      </a:r>
                      <a:r>
                        <a:rPr lang="en-US" sz="1300" dirty="0">
                          <a:effectLst/>
                        </a:rPr>
                        <a:t> = </a:t>
                      </a:r>
                      <a:r>
                        <a:rPr lang="en-US" sz="1300" dirty="0" err="1">
                          <a:effectLst/>
                        </a:rPr>
                        <a:t>AllText</a:t>
                      </a:r>
                      <a:r>
                        <a:rPr lang="en-US" sz="1300" dirty="0">
                          <a:effectLst/>
                        </a:rPr>
                        <a:t>	' </a:t>
                      </a:r>
                      <a:r>
                        <a:rPr lang="ru-RU" sz="1300" dirty="0">
                          <a:effectLst/>
                        </a:rPr>
                        <a:t>отображаем файл</a:t>
                      </a:r>
                      <a:r>
                        <a:rPr lang="en-US" sz="1300" dirty="0">
                          <a:effectLst/>
                        </a:rPr>
                        <a:t>               </a:t>
                      </a:r>
                      <a:endParaRPr lang="ru-RU" sz="1000" dirty="0">
                        <a:effectLst/>
                        <a:latin typeface="Times New Roman"/>
                      </a:endParaRPr>
                    </a:p>
                  </a:txBody>
                  <a:tcPr marL="18309" marR="18309" marT="18309" marB="1830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901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640988"/>
              </p:ext>
            </p:extLst>
          </p:nvPr>
        </p:nvGraphicFramePr>
        <p:xfrm>
          <a:off x="251520" y="332652"/>
          <a:ext cx="8640960" cy="62646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0480"/>
                <a:gridCol w="4320480"/>
              </a:tblGrid>
              <a:tr h="11926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Отобразить диалоговое окно Open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829" marR="14829" marT="14829" marB="14829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Добавьте в вашу форму элемент управления OpenFileDialog, а затем используйте метод ShowDialog объекта диалога открытия файла. Например:</a:t>
                      </a:r>
                      <a:endParaRPr lang="ru-RU" sz="800">
                        <a:effectLst/>
                      </a:endParaRPr>
                    </a:p>
                    <a:p>
                      <a:r>
                        <a:rPr lang="ru-RU" sz="1100">
                          <a:effectLst/>
                        </a:rPr>
                        <a:t>OpenFileDialog1.ShowDialog()</a:t>
                      </a:r>
                      <a:endParaRPr lang="ru-RU" sz="800">
                        <a:effectLst/>
                        <a:latin typeface="Times New Roman"/>
                      </a:endParaRPr>
                    </a:p>
                  </a:txBody>
                  <a:tcPr marL="14829" marR="14829" marT="14829" marB="14829"/>
                </a:tc>
              </a:tr>
              <a:tr h="7319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Создать новый текстовый файл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829" marR="14829" marT="14829" marB="14829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Используйте функцию FileOpen. Например: FileOpen(1, SaveFileDialog1.FileName, OpenMode.Output) 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829" marR="14829" marT="14829" marB="14829"/>
                </a:tc>
              </a:tr>
              <a:tr h="11926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Отобразить диалоговое окно Save As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829" marR="14829" marT="14829" marB="14829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Добавьте в форму элемент управления SaveFileDialog, а затем используйте метод ShowDialog объекта диалога сохранения файла. Например:</a:t>
                      </a:r>
                      <a:endParaRPr lang="ru-RU" sz="800">
                        <a:effectLst/>
                      </a:endParaRPr>
                    </a:p>
                    <a:p>
                      <a:r>
                        <a:rPr lang="ru-RU" sz="1100">
                          <a:effectLst/>
                        </a:rPr>
                        <a:t>SaveFileDialog1.ShowDialog()</a:t>
                      </a:r>
                      <a:endParaRPr lang="ru-RU" sz="800">
                        <a:effectLst/>
                        <a:latin typeface="Times New Roman"/>
                      </a:endParaRPr>
                    </a:p>
                  </a:txBody>
                  <a:tcPr marL="14829" marR="14829" marT="14829" marB="14829"/>
                </a:tc>
              </a:tr>
              <a:tr h="5015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Сохранить текст в файле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829" marR="14829" marT="14829" marB="14829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Используйте функцию Print или PrintLine. Например:</a:t>
                      </a:r>
                      <a:endParaRPr lang="ru-RU" sz="800">
                        <a:effectLst/>
                      </a:endParaRPr>
                    </a:p>
                    <a:p>
                      <a:r>
                        <a:rPr lang="ru-RU" sz="1100">
                          <a:effectLst/>
                        </a:rPr>
                        <a:t>PrintLine(1, txtNote.Text)</a:t>
                      </a:r>
                      <a:endParaRPr lang="ru-RU" sz="800">
                        <a:effectLst/>
                        <a:latin typeface="Times New Roman"/>
                      </a:endParaRPr>
                    </a:p>
                  </a:txBody>
                  <a:tcPr marL="14829" marR="14829" marT="14829" marB="14829"/>
                </a:tc>
              </a:tr>
              <a:tr h="7319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Преобразовать символы текста в ASCII-коды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829" marR="14829" marT="14829" marB="14829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Используйте функцию Asc. Например:</a:t>
                      </a:r>
                      <a:endParaRPr lang="ru-RU" sz="800">
                        <a:effectLst/>
                      </a:endParaRPr>
                    </a:p>
                    <a:p>
                      <a:r>
                        <a:rPr lang="ru-RU" sz="1100">
                          <a:effectLst/>
                        </a:rPr>
                        <a:t>Dim Code As Short</a:t>
                      </a:r>
                      <a:r>
                        <a:rPr lang="en-US" sz="1100">
                          <a:effectLst/>
                        </a:rPr>
                        <a:t>Code = Asc("A")		' Code </a:t>
                      </a:r>
                      <a:r>
                        <a:rPr lang="ru-RU" sz="1100">
                          <a:effectLst/>
                        </a:rPr>
                        <a:t>равна</a:t>
                      </a:r>
                      <a:r>
                        <a:rPr lang="en-US" sz="1100">
                          <a:effectLst/>
                        </a:rPr>
                        <a:t> 65               </a:t>
                      </a:r>
                      <a:endParaRPr lang="ru-RU" sz="800">
                        <a:effectLst/>
                        <a:latin typeface="Times New Roman"/>
                      </a:endParaRPr>
                    </a:p>
                  </a:txBody>
                  <a:tcPr marL="14829" marR="14829" marT="14829" marB="14829"/>
                </a:tc>
              </a:tr>
              <a:tr h="7319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Преобразовать ASCII-коды в символы текста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829" marR="14829" marT="14829" marB="14829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Используйте функцию</a:t>
                      </a:r>
                      <a:r>
                        <a:rPr lang="en-US" sz="1100">
                          <a:effectLst/>
                        </a:rPr>
                        <a:t> Chr. </a:t>
                      </a:r>
                      <a:r>
                        <a:rPr lang="ru-RU" sz="1100">
                          <a:effectLst/>
                        </a:rPr>
                        <a:t>Например</a:t>
                      </a:r>
                      <a:r>
                        <a:rPr lang="en-US" sz="1100">
                          <a:effectLst/>
                        </a:rPr>
                        <a:t>:</a:t>
                      </a:r>
                      <a:endParaRPr lang="ru-RU" sz="800">
                        <a:effectLst/>
                      </a:endParaRPr>
                    </a:p>
                    <a:p>
                      <a:r>
                        <a:rPr lang="en-US" sz="1100">
                          <a:effectLst/>
                        </a:rPr>
                        <a:t>Dim Letter As CharLetter = Chr(65) 		'Letter </a:t>
                      </a:r>
                      <a:r>
                        <a:rPr lang="ru-RU" sz="1100">
                          <a:effectLst/>
                        </a:rPr>
                        <a:t>равна</a:t>
                      </a:r>
                      <a:r>
                        <a:rPr lang="en-US" sz="1100">
                          <a:effectLst/>
                        </a:rPr>
                        <a:t> "A"               </a:t>
                      </a:r>
                      <a:endParaRPr lang="ru-RU" sz="800">
                        <a:effectLst/>
                        <a:latin typeface="Times New Roman"/>
                      </a:endParaRPr>
                    </a:p>
                  </a:txBody>
                  <a:tcPr marL="14829" marR="14829" marT="14829" marB="14829"/>
                </a:tc>
              </a:tr>
              <a:tr h="11820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Выделить символы из середины строки.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829" marR="14829" marT="14829" marB="14829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Используйте метод </a:t>
                      </a:r>
                      <a:r>
                        <a:rPr lang="ru-RU" sz="1100" dirty="0" err="1">
                          <a:effectLst/>
                        </a:rPr>
                        <a:t>Substring</a:t>
                      </a:r>
                      <a:r>
                        <a:rPr lang="ru-RU" sz="1100" dirty="0">
                          <a:effectLst/>
                        </a:rPr>
                        <a:t> или функцию </a:t>
                      </a:r>
                      <a:r>
                        <a:rPr lang="ru-RU" sz="1100" dirty="0" err="1">
                          <a:effectLst/>
                        </a:rPr>
                        <a:t>Mid</a:t>
                      </a:r>
                      <a:r>
                        <a:rPr lang="ru-RU" sz="1100" dirty="0">
                          <a:effectLst/>
                        </a:rPr>
                        <a:t>. Например:</a:t>
                      </a:r>
                      <a:endParaRPr lang="ru-RU" sz="800" dirty="0">
                        <a:effectLst/>
                      </a:endParaRPr>
                    </a:p>
                    <a:p>
                      <a:r>
                        <a:rPr lang="en-US" sz="1100" dirty="0">
                          <a:effectLst/>
                        </a:rPr>
                        <a:t>Dim Cols, Middle As </a:t>
                      </a:r>
                      <a:r>
                        <a:rPr lang="en-US" sz="1100" dirty="0" err="1">
                          <a:effectLst/>
                        </a:rPr>
                        <a:t>StringCols</a:t>
                      </a:r>
                      <a:r>
                        <a:rPr lang="en-US" sz="1100" dirty="0">
                          <a:effectLst/>
                        </a:rPr>
                        <a:t> = "</a:t>
                      </a:r>
                      <a:r>
                        <a:rPr lang="ru-RU" sz="1100" dirty="0">
                          <a:effectLst/>
                        </a:rPr>
                        <a:t>Первая Вторая Третья</a:t>
                      </a:r>
                      <a:r>
                        <a:rPr lang="en-US" sz="1100" dirty="0">
                          <a:effectLst/>
                        </a:rPr>
                        <a:t>"Middle = </a:t>
                      </a:r>
                      <a:r>
                        <a:rPr lang="en-US" sz="1100" dirty="0" err="1">
                          <a:effectLst/>
                        </a:rPr>
                        <a:t>Cols.SubString</a:t>
                      </a:r>
                      <a:r>
                        <a:rPr lang="en-US" sz="1100" dirty="0">
                          <a:effectLst/>
                        </a:rPr>
                        <a:t>(6, 6)'Middle = "</a:t>
                      </a:r>
                      <a:r>
                        <a:rPr lang="ru-RU" sz="1100" dirty="0">
                          <a:effectLst/>
                        </a:rPr>
                        <a:t>Вторая</a:t>
                      </a:r>
                      <a:r>
                        <a:rPr lang="en-US" sz="1100" dirty="0">
                          <a:effectLst/>
                        </a:rPr>
                        <a:t>"               </a:t>
                      </a:r>
                      <a:endParaRPr lang="ru-RU" sz="800" dirty="0">
                        <a:effectLst/>
                        <a:latin typeface="Times New Roman"/>
                      </a:endParaRPr>
                    </a:p>
                  </a:txBody>
                  <a:tcPr marL="14829" marR="14829" marT="14829" marB="1482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637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300938"/>
              </p:ext>
            </p:extLst>
          </p:nvPr>
        </p:nvGraphicFramePr>
        <p:xfrm>
          <a:off x="395536" y="476672"/>
          <a:ext cx="8352928" cy="6120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76464"/>
                <a:gridCol w="4176464"/>
              </a:tblGrid>
              <a:tr h="31914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Зашифровать текст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301" marR="17301" marT="17301" marB="17301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Используйте оператор Xor и определяемый пользователем код шифрования. Например, этот блок кода использует Xor и код пользователя для шифрования текста из текстового поля txtNote и сохраняет его в файле encrypt.txt в виде набора чисел: </a:t>
                      </a:r>
                      <a:endParaRPr lang="ru-RU" sz="900">
                        <a:effectLst/>
                      </a:endParaRPr>
                    </a:p>
                    <a:p>
                      <a:r>
                        <a:rPr lang="ru-RU" sz="1300">
                          <a:effectLst/>
                        </a:rPr>
                        <a:t>strCode = InputBox("Введите код зашифрования")</a:t>
                      </a:r>
                      <a:r>
                        <a:rPr lang="en-US" sz="1300">
                          <a:effectLst/>
                        </a:rPr>
                        <a:t>Code = CShort(strCode)charsInFile = txtNote.Text.LengthFileOpen(1, SaveFileDialog1.FileName, _OpenMode.Output)For i = 0 To charsInFile - 1   letter = txtNote.Text.Substring(i, 1)   Print(1, Asc(letter) Xor Code)</a:t>
                      </a:r>
                      <a:r>
                        <a:rPr lang="ru-RU" sz="1300">
                          <a:effectLst/>
                        </a:rPr>
                        <a:t>NextFileClose(1)               </a:t>
                      </a:r>
                      <a:endParaRPr lang="ru-RU" sz="900">
                        <a:effectLst/>
                        <a:latin typeface="Times New Roman"/>
                      </a:endParaRPr>
                    </a:p>
                  </a:txBody>
                  <a:tcPr marL="17301" marR="17301" marT="17301" marB="17301"/>
                </a:tc>
              </a:tr>
              <a:tr h="29292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Расшифровать текст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301" marR="17301" marT="17301" marB="17301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Запросите у пользователя код, который он выбрал для шифрования текста и используйте </a:t>
                      </a:r>
                      <a:r>
                        <a:rPr lang="ru-RU" sz="1300" dirty="0" err="1">
                          <a:effectLst/>
                        </a:rPr>
                        <a:t>Xor</a:t>
                      </a:r>
                      <a:r>
                        <a:rPr lang="ru-RU" sz="1300" dirty="0">
                          <a:effectLst/>
                        </a:rPr>
                        <a:t> для расшифровки этого текста. Например, блок кода использует </a:t>
                      </a:r>
                      <a:r>
                        <a:rPr lang="ru-RU" sz="1300" dirty="0" err="1">
                          <a:effectLst/>
                        </a:rPr>
                        <a:t>Xor</a:t>
                      </a:r>
                      <a:r>
                        <a:rPr lang="ru-RU" sz="1300" dirty="0">
                          <a:effectLst/>
                        </a:rPr>
                        <a:t> и код пользователя для обращения шифрования, созданного в предыдущем примере:</a:t>
                      </a:r>
                      <a:endParaRPr lang="ru-RU" sz="900" dirty="0">
                        <a:effectLst/>
                      </a:endParaRPr>
                    </a:p>
                    <a:p>
                      <a:r>
                        <a:rPr lang="ru-RU" sz="1300" dirty="0" err="1">
                          <a:effectLst/>
                        </a:rPr>
                        <a:t>strCode</a:t>
                      </a:r>
                      <a:r>
                        <a:rPr lang="ru-RU" sz="1300" dirty="0">
                          <a:effectLst/>
                        </a:rPr>
                        <a:t> = </a:t>
                      </a:r>
                      <a:r>
                        <a:rPr lang="ru-RU" sz="1300" dirty="0" err="1">
                          <a:effectLst/>
                        </a:rPr>
                        <a:t>InputBox</a:t>
                      </a:r>
                      <a:r>
                        <a:rPr lang="ru-RU" sz="1300" dirty="0">
                          <a:effectLst/>
                        </a:rPr>
                        <a:t>("Введите код </a:t>
                      </a:r>
                      <a:r>
                        <a:rPr lang="ru-RU" sz="1300" dirty="0" err="1">
                          <a:effectLst/>
                        </a:rPr>
                        <a:t>расшифрования</a:t>
                      </a:r>
                      <a:r>
                        <a:rPr lang="ru-RU" sz="1300" dirty="0">
                          <a:effectLst/>
                        </a:rPr>
                        <a:t>")</a:t>
                      </a:r>
                      <a:r>
                        <a:rPr lang="en-US" sz="1300" dirty="0">
                          <a:effectLst/>
                        </a:rPr>
                        <a:t>Code = </a:t>
                      </a:r>
                      <a:r>
                        <a:rPr lang="en-US" sz="1300" dirty="0" err="1">
                          <a:effectLst/>
                        </a:rPr>
                        <a:t>CShort</a:t>
                      </a:r>
                      <a:r>
                        <a:rPr lang="en-US" sz="1300" dirty="0">
                          <a:effectLst/>
                        </a:rPr>
                        <a:t>(</a:t>
                      </a:r>
                      <a:r>
                        <a:rPr lang="en-US" sz="1300" dirty="0" err="1">
                          <a:effectLst/>
                        </a:rPr>
                        <a:t>strCode</a:t>
                      </a:r>
                      <a:r>
                        <a:rPr lang="en-US" sz="1300" dirty="0">
                          <a:effectLst/>
                        </a:rPr>
                        <a:t>)</a:t>
                      </a:r>
                      <a:r>
                        <a:rPr lang="en-US" sz="1300" dirty="0" err="1">
                          <a:effectLst/>
                        </a:rPr>
                        <a:t>FileOpen</a:t>
                      </a:r>
                      <a:r>
                        <a:rPr lang="en-US" sz="1300" dirty="0">
                          <a:effectLst/>
                        </a:rPr>
                        <a:t>(1, OpenFileDialog1.FileName, _</a:t>
                      </a:r>
                      <a:r>
                        <a:rPr lang="en-US" sz="1300" dirty="0" err="1">
                          <a:effectLst/>
                        </a:rPr>
                        <a:t>OpenMode.Input</a:t>
                      </a:r>
                      <a:r>
                        <a:rPr lang="en-US" sz="1300" dirty="0">
                          <a:effectLst/>
                        </a:rPr>
                        <a:t>)Do Until EOF(1)   Input(1, Number)   </a:t>
                      </a:r>
                      <a:r>
                        <a:rPr lang="en-US" sz="1300" dirty="0" err="1">
                          <a:effectLst/>
                        </a:rPr>
                        <a:t>ch</a:t>
                      </a:r>
                      <a:r>
                        <a:rPr lang="en-US" sz="1300" dirty="0">
                          <a:effectLst/>
                        </a:rPr>
                        <a:t> = </a:t>
                      </a:r>
                      <a:r>
                        <a:rPr lang="en-US" sz="1300" dirty="0" err="1">
                          <a:effectLst/>
                        </a:rPr>
                        <a:t>Chr</a:t>
                      </a:r>
                      <a:r>
                        <a:rPr lang="en-US" sz="1300" dirty="0">
                          <a:effectLst/>
                        </a:rPr>
                        <a:t>(Number </a:t>
                      </a:r>
                      <a:r>
                        <a:rPr lang="en-US" sz="1300" dirty="0" err="1">
                          <a:effectLst/>
                        </a:rPr>
                        <a:t>Xor</a:t>
                      </a:r>
                      <a:r>
                        <a:rPr lang="en-US" sz="1300" dirty="0">
                          <a:effectLst/>
                        </a:rPr>
                        <a:t> Code)   Decrypt = Decrypt &amp; </a:t>
                      </a:r>
                      <a:r>
                        <a:rPr lang="en-US" sz="1300" dirty="0" err="1">
                          <a:effectLst/>
                        </a:rPr>
                        <a:t>chLooptxtNote.Text</a:t>
                      </a:r>
                      <a:r>
                        <a:rPr lang="en-US" sz="1300" dirty="0">
                          <a:effectLst/>
                        </a:rPr>
                        <a:t> = Decrypt</a:t>
                      </a:r>
                      <a:endParaRPr lang="ru-RU" sz="900" dirty="0">
                        <a:effectLst/>
                        <a:latin typeface="Times New Roman"/>
                      </a:endParaRPr>
                    </a:p>
                  </a:txBody>
                  <a:tcPr marL="17301" marR="17301" marT="17301" marB="1730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65109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484</Words>
  <Application>Microsoft Office PowerPoint</Application>
  <PresentationFormat>Экран (4:3)</PresentationFormat>
  <Paragraphs>56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Классификация языков программирования</vt:lpstr>
      <vt:lpstr>Презентация PowerPoint</vt:lpstr>
      <vt:lpstr>Текстовые файлов и обработка строк</vt:lpstr>
      <vt:lpstr>Таблица 3- Программная реализация основных команд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языков программирования</dc:title>
  <dc:creator>Наталья Денисова (Заведующая кафедрой ИС)</dc:creator>
  <cp:lastModifiedBy>Наталья Денисова (Заведующая кафедрой ИС)</cp:lastModifiedBy>
  <cp:revision>2</cp:revision>
  <dcterms:created xsi:type="dcterms:W3CDTF">2016-02-18T07:59:13Z</dcterms:created>
  <dcterms:modified xsi:type="dcterms:W3CDTF">2016-02-18T08:11:45Z</dcterms:modified>
</cp:coreProperties>
</file>